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9903600" cx="6858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11" roundtripDataSignature="AMtx7mgMLElUJwptFpuTP4+n+/7CTFcv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495300" y="2479375"/>
            <a:ext cx="6172500" cy="724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Platte broden bakken</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1600"/>
              <a:buFont typeface="Arial"/>
              <a:buNone/>
            </a:pPr>
            <a:r>
              <a:rPr i="1" lang="nl" sz="1100">
                <a:solidFill>
                  <a:srgbClr val="F39430"/>
                </a:solidFill>
                <a:highlight>
                  <a:srgbClr val="FFFFFF"/>
                </a:highlight>
              </a:rPr>
              <a:t>1 Koningen 17:13-16</a:t>
            </a:r>
            <a:endParaRPr i="1" sz="11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highlight>
                  <a:srgbClr val="FFFFFF"/>
                </a:highlight>
              </a:rPr>
              <a:t>Toen zei Elia tegen haar: ‘Maakt u zich geen zorgen. Ga naar huis en doe wat u van plan was. Maar bak eerst wat brood voor mij en breng me dat. Dan kunt u daarna iets klaarmaken voor uzelf en uw zoon. Want er zal steeds genoeg meel en olie zijn, ook al valt er nog geen regen op het land. Dat heeft de Heer, de God van Israël, beloofd.’</a:t>
            </a:r>
            <a:endParaRPr i="1" sz="1100">
              <a:solidFill>
                <a:srgbClr val="F39430"/>
              </a:solidFill>
              <a:highlight>
                <a:srgbClr val="FFFFFF"/>
              </a:highlight>
            </a:endParaRPr>
          </a:p>
          <a:p>
            <a:pPr indent="0" lvl="0" marL="0" marR="0" rtl="0" algn="ctr">
              <a:lnSpc>
                <a:spcPct val="100000"/>
              </a:lnSpc>
              <a:spcBef>
                <a:spcPts val="0"/>
              </a:spcBef>
              <a:spcAft>
                <a:spcPts val="0"/>
              </a:spcAft>
              <a:buNone/>
            </a:pPr>
            <a:r>
              <a:rPr i="1" lang="nl" sz="1100">
                <a:solidFill>
                  <a:srgbClr val="F39430"/>
                </a:solidFill>
                <a:highlight>
                  <a:srgbClr val="FFFFFF"/>
                </a:highlight>
              </a:rPr>
              <a:t>De vrouw ging naar huis en deed wat Elia gezegd had. Zijzelf, de mensen in haar huis en Elia hadden elke dag genoeg te eten. De pot met meel raakte niet leeg, en er zat altijd olie in de kruik. Zo had de Heer het beloofd en zo had Elia het gezegd.</a:t>
            </a:r>
            <a:endParaRPr i="1" sz="1100">
              <a:solidFill>
                <a:srgbClr val="F39430"/>
              </a:solidFill>
              <a:highlight>
                <a:srgbClr val="FFFFFF"/>
              </a:highlight>
            </a:endParaRPr>
          </a:p>
          <a:p>
            <a:pPr indent="0" lvl="0" marL="0" marR="0" rtl="0" algn="ctr">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br>
              <a:rPr b="1" lang="nl" sz="1200"/>
            </a:br>
            <a:r>
              <a:rPr lang="nl" sz="1200"/>
              <a:t>Bak samen een plat brood.</a:t>
            </a:r>
            <a:endParaRPr sz="1200"/>
          </a:p>
          <a:p>
            <a:pPr indent="0" lvl="0" marL="0" marR="0" rtl="0" algn="l">
              <a:lnSpc>
                <a:spcPct val="100000"/>
              </a:lnSpc>
              <a:spcBef>
                <a:spcPts val="0"/>
              </a:spcBef>
              <a:spcAft>
                <a:spcPts val="0"/>
              </a:spcAft>
              <a:buClr>
                <a:srgbClr val="000000"/>
              </a:buClr>
              <a:buSzPts val="1600"/>
              <a:buFont typeface="Arial"/>
              <a:buNone/>
            </a:pPr>
            <a:r>
              <a:t/>
            </a:r>
            <a:endParaRPr sz="1200"/>
          </a:p>
          <a:p>
            <a:pPr indent="0" lvl="0" marL="0" marR="0" rtl="0" algn="l">
              <a:lnSpc>
                <a:spcPct val="100000"/>
              </a:lnSpc>
              <a:spcBef>
                <a:spcPts val="0"/>
              </a:spcBef>
              <a:spcAft>
                <a:spcPts val="0"/>
              </a:spcAft>
              <a:buClr>
                <a:srgbClr val="000000"/>
              </a:buClr>
              <a:buSzPts val="1600"/>
              <a:buFont typeface="Arial"/>
              <a:buNone/>
            </a:pPr>
            <a:r>
              <a:rPr lang="nl" sz="1200"/>
              <a:t>Nodig:</a:t>
            </a:r>
            <a:endParaRPr sz="1200"/>
          </a:p>
          <a:p>
            <a:pPr indent="-304800" lvl="0" marL="457200" marR="0" rtl="0" algn="l">
              <a:lnSpc>
                <a:spcPct val="100000"/>
              </a:lnSpc>
              <a:spcBef>
                <a:spcPts val="0"/>
              </a:spcBef>
              <a:spcAft>
                <a:spcPts val="0"/>
              </a:spcAft>
              <a:buSzPts val="1200"/>
              <a:buChar char="●"/>
            </a:pPr>
            <a:r>
              <a:rPr lang="nl" sz="1200">
                <a:solidFill>
                  <a:srgbClr val="271623"/>
                </a:solidFill>
                <a:highlight>
                  <a:srgbClr val="FFFFFF"/>
                </a:highlight>
              </a:rPr>
              <a:t>200 gr volkorenmeel</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150 gr yoghurt</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1 tl bakpoeder</a:t>
            </a:r>
            <a:endParaRPr sz="1200">
              <a:solidFill>
                <a:srgbClr val="271623"/>
              </a:solidFill>
              <a:highlight>
                <a:srgbClr val="FFFFFF"/>
              </a:highlight>
            </a:endParaRPr>
          </a:p>
          <a:p>
            <a:pPr indent="-304800" lvl="0" marL="457200" rtl="0" algn="l">
              <a:lnSpc>
                <a:spcPct val="115000"/>
              </a:lnSpc>
              <a:spcBef>
                <a:spcPts val="0"/>
              </a:spcBef>
              <a:spcAft>
                <a:spcPts val="0"/>
              </a:spcAft>
              <a:buClr>
                <a:srgbClr val="271623"/>
              </a:buClr>
              <a:buSzPts val="1200"/>
              <a:buChar char="●"/>
            </a:pPr>
            <a:r>
              <a:rPr lang="nl" sz="1200">
                <a:solidFill>
                  <a:srgbClr val="271623"/>
                </a:solidFill>
                <a:highlight>
                  <a:srgbClr val="FFFFFF"/>
                </a:highlight>
              </a:rPr>
              <a:t>3 gr zout</a:t>
            </a:r>
            <a:endParaRPr sz="1200">
              <a:solidFill>
                <a:srgbClr val="271623"/>
              </a:solidFill>
              <a:highlight>
                <a:srgbClr val="FFFFFF"/>
              </a:highlight>
            </a:endParaRPr>
          </a:p>
          <a:p>
            <a:pPr indent="0" lvl="0" marL="0" rtl="0" algn="l">
              <a:lnSpc>
                <a:spcPct val="115000"/>
              </a:lnSpc>
              <a:spcBef>
                <a:spcPts val="3200"/>
              </a:spcBef>
              <a:spcAft>
                <a:spcPts val="0"/>
              </a:spcAft>
              <a:buNone/>
            </a:pPr>
            <a:r>
              <a:rPr lang="nl" sz="1200">
                <a:solidFill>
                  <a:srgbClr val="271623"/>
                </a:solidFill>
                <a:highlight>
                  <a:srgbClr val="FFFFFF"/>
                </a:highlight>
              </a:rPr>
              <a:t>Was je handen en doe een schort voor. Doe alle ingrediënten in een kom en kneed er een soepel deeg van. Laat het deeg (indien mogelijk) 15 minuten rusten in vershoudfolie. Verdeel het deeg in vier bolletjes en rol deze zo dun mogelijk over het bakpapier uit (gebruik eventueel wat olie of meel erbij). Verhit een koekenpan op een hoog vuur en bak de platte broden goudbruin (2 minuten per kant).</a:t>
            </a:r>
            <a:endParaRPr sz="1350">
              <a:solidFill>
                <a:srgbClr val="271623"/>
              </a:solidFill>
              <a:highlight>
                <a:srgbClr val="FFFFFF"/>
              </a:highlight>
              <a:latin typeface="Roboto"/>
              <a:ea typeface="Roboto"/>
              <a:cs typeface="Roboto"/>
              <a:sym typeface="Roboto"/>
            </a:endParaRPr>
          </a:p>
          <a:p>
            <a:pPr indent="0" lvl="0" marL="0" rtl="0" algn="l">
              <a:spcBef>
                <a:spcPts val="3200"/>
              </a:spcBef>
              <a:spcAft>
                <a:spcPts val="0"/>
              </a:spcAft>
              <a:buNone/>
            </a:pPr>
            <a:r>
              <a:rPr b="1" lang="nl" sz="1200"/>
              <a:t>Om door te praten</a:t>
            </a:r>
            <a:endParaRPr b="1" sz="1200"/>
          </a:p>
          <a:p>
            <a:pPr indent="-304800" lvl="0" marL="457200" rtl="0" algn="l">
              <a:spcBef>
                <a:spcPts val="0"/>
              </a:spcBef>
              <a:spcAft>
                <a:spcPts val="0"/>
              </a:spcAft>
              <a:buSzPts val="1200"/>
              <a:buChar char="●"/>
            </a:pPr>
            <a:r>
              <a:rPr lang="nl" sz="1350">
                <a:solidFill>
                  <a:srgbClr val="271623"/>
                </a:solidFill>
                <a:highlight>
                  <a:srgbClr val="FFFFFF"/>
                </a:highlight>
                <a:latin typeface="Roboto"/>
                <a:ea typeface="Roboto"/>
                <a:cs typeface="Roboto"/>
                <a:sym typeface="Roboto"/>
              </a:rPr>
              <a:t>I</a:t>
            </a:r>
            <a:r>
              <a:rPr lang="nl" sz="1200">
                <a:solidFill>
                  <a:srgbClr val="271623"/>
                </a:solidFill>
                <a:highlight>
                  <a:srgbClr val="FFFFFF"/>
                </a:highlight>
              </a:rPr>
              <a:t>n het verhaal </a:t>
            </a:r>
            <a:r>
              <a:rPr lang="nl" sz="1200">
                <a:solidFill>
                  <a:srgbClr val="271623"/>
                </a:solidFill>
                <a:highlight>
                  <a:srgbClr val="FFFFFF"/>
                </a:highlight>
              </a:rPr>
              <a:t>doet God een wonder. Wat is een 'wonder'? Welk wonder doet Hij in dit verhaal?</a:t>
            </a:r>
            <a:endParaRPr sz="1200">
              <a:solidFill>
                <a:srgbClr val="271623"/>
              </a:solidFill>
              <a:highlight>
                <a:srgbClr val="FFFFFF"/>
              </a:highlight>
            </a:endParaRPr>
          </a:p>
          <a:p>
            <a:pPr indent="-304800" lvl="0" marL="457200" rtl="0" algn="l">
              <a:spcBef>
                <a:spcPts val="0"/>
              </a:spcBef>
              <a:spcAft>
                <a:spcPts val="0"/>
              </a:spcAft>
              <a:buClr>
                <a:srgbClr val="271623"/>
              </a:buClr>
              <a:buSzPts val="1200"/>
              <a:buChar char="●"/>
            </a:pPr>
            <a:r>
              <a:rPr lang="nl" sz="1200">
                <a:solidFill>
                  <a:srgbClr val="271623"/>
                </a:solidFill>
                <a:highlight>
                  <a:srgbClr val="FFFFFF"/>
                </a:highlight>
              </a:rPr>
              <a:t>Eet jij graag brood? Hoeveel? Hoe zou het zijn als je op een dag opstaat en je weet van tevoren niet of er wel genoeg brood of eten is voor die dag?</a:t>
            </a:r>
            <a:endParaRPr sz="1200">
              <a:solidFill>
                <a:srgbClr val="271623"/>
              </a:solidFill>
              <a:highlight>
                <a:srgbClr val="FFFFFF"/>
              </a:highlight>
            </a:endParaRPr>
          </a:p>
          <a:p>
            <a:pPr indent="0" lvl="0" marL="0" rtl="0" algn="l">
              <a:spcBef>
                <a:spcPts val="0"/>
              </a:spcBef>
              <a:spcAft>
                <a:spcPts val="0"/>
              </a:spcAft>
              <a:buNone/>
            </a:pPr>
            <a:r>
              <a:t/>
            </a:r>
            <a:endParaRPr b="1" sz="1300"/>
          </a:p>
          <a:p>
            <a:pPr indent="0" lvl="0" marL="457200" rtl="0" algn="l">
              <a:lnSpc>
                <a:spcPct val="115000"/>
              </a:lnSpc>
              <a:spcBef>
                <a:spcPts val="2500"/>
              </a:spcBef>
              <a:spcAft>
                <a:spcPts val="0"/>
              </a:spcAft>
              <a:buNone/>
            </a:pPr>
            <a:r>
              <a:t/>
            </a:r>
            <a:endParaRPr sz="1350">
              <a:solidFill>
                <a:srgbClr val="271623"/>
              </a:solidFill>
              <a:highlight>
                <a:srgbClr val="FFFFFF"/>
              </a:highlight>
              <a:latin typeface="Roboto"/>
              <a:ea typeface="Roboto"/>
              <a:cs typeface="Roboto"/>
              <a:sym typeface="Roboto"/>
            </a:endParaRPr>
          </a:p>
          <a:p>
            <a:pPr indent="0" lvl="0" marL="0" marR="0" rtl="0" algn="l">
              <a:lnSpc>
                <a:spcPct val="100000"/>
              </a:lnSpc>
              <a:spcBef>
                <a:spcPts val="320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p:txBody>
      </p:sp>
      <p:pic>
        <p:nvPicPr>
          <p:cNvPr id="55" name="Google Shape;55;p2"/>
          <p:cNvPicPr preferRelativeResize="0"/>
          <p:nvPr/>
        </p:nvPicPr>
        <p:blipFill>
          <a:blip r:embed="rId4">
            <a:alphaModFix/>
          </a:blip>
          <a:stretch>
            <a:fillRect/>
          </a:stretch>
        </p:blipFill>
        <p:spPr>
          <a:xfrm>
            <a:off x="4226751" y="5296125"/>
            <a:ext cx="2202699" cy="1240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